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9"/>
  </p:notesMasterIdLst>
  <p:sldIdLst>
    <p:sldId id="256" r:id="rId2"/>
    <p:sldId id="274" r:id="rId3"/>
    <p:sldId id="272" r:id="rId4"/>
    <p:sldId id="273" r:id="rId5"/>
    <p:sldId id="257" r:id="rId6"/>
    <p:sldId id="258" r:id="rId7"/>
    <p:sldId id="259" r:id="rId8"/>
    <p:sldId id="271" r:id="rId9"/>
    <p:sldId id="270" r:id="rId10"/>
    <p:sldId id="268" r:id="rId11"/>
    <p:sldId id="265" r:id="rId12"/>
    <p:sldId id="275" r:id="rId13"/>
    <p:sldId id="276" r:id="rId14"/>
    <p:sldId id="277" r:id="rId15"/>
    <p:sldId id="278" r:id="rId16"/>
    <p:sldId id="263" r:id="rId17"/>
    <p:sldId id="264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8408D-1449-E146-8CE1-B12EB058AFB8}" type="datetimeFigureOut">
              <a:rPr lang="en-US" smtClean="0"/>
              <a:t>11/14/18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C35AD-6744-5841-89B6-9549BC610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8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C35AD-6744-5841-89B6-9549BC6102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54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5C35AD-6744-5841-89B6-9549BC6102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1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AD8D91A-A2EE-4B54-B3C6-F6C67903BA9C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C273C2C-6BD0-40EC-8D8D-4D51F089C5EB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2D377F5C-EDA7-4864-9756-35769B0E62CF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x-none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BB47B5-C739-4DAE-AACD-CC58CA843AC4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11/14/18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11/14/18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  <p:sldLayoutId id="2147483858" r:id="rId17"/>
    <p:sldLayoutId id="2147483859" r:id="rId18"/>
    <p:sldLayoutId id="2147483860" r:id="rId19"/>
    <p:sldLayoutId id="2147483861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aburam@thedeltalaw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yxeQpzufkT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escap.org/sites/default/files/ESCAP_Artificial_Intelligence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596105" y="4624668"/>
            <a:ext cx="5243095" cy="933450"/>
          </a:xfrm>
        </p:spPr>
        <p:txBody>
          <a:bodyPr>
            <a:normAutofit/>
          </a:bodyPr>
          <a:lstStyle/>
          <a:p>
            <a:r>
              <a:rPr lang="en-US" sz="2400" dirty="0"/>
              <a:t>AI: Ethical and Legal Challenges for Emerging </a:t>
            </a:r>
            <a:r>
              <a:rPr lang="en-US" sz="2400" dirty="0" smtClean="0"/>
              <a:t>Economies</a:t>
            </a:r>
            <a:endParaRPr lang="en-US" sz="2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703053" y="5562599"/>
            <a:ext cx="5136147" cy="693822"/>
          </a:xfrm>
        </p:spPr>
        <p:txBody>
          <a:bodyPr>
            <a:normAutofit/>
          </a:bodyPr>
          <a:lstStyle/>
          <a:p>
            <a:r>
              <a:rPr lang="en-US" dirty="0" err="1" smtClean="0"/>
              <a:t>Babu</a:t>
            </a:r>
            <a:r>
              <a:rPr lang="en-US" dirty="0" smtClean="0"/>
              <a:t> Ram </a:t>
            </a:r>
            <a:r>
              <a:rPr lang="en-US" dirty="0" err="1" smtClean="0"/>
              <a:t>Aryal</a:t>
            </a:r>
            <a:endParaRPr lang="en-US" dirty="0" smtClean="0"/>
          </a:p>
          <a:p>
            <a:r>
              <a:rPr lang="en-US" dirty="0" smtClean="0"/>
              <a:t>Executive Director, Forum for Digital Equality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30" y="4443406"/>
            <a:ext cx="2230521" cy="241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46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 needs </a:t>
            </a:r>
            <a:r>
              <a:rPr lang="en-US" dirty="0"/>
              <a:t>serious consensus among stakeholders on the </a:t>
            </a:r>
            <a:r>
              <a:rPr lang="en-US" dirty="0" smtClean="0"/>
              <a:t>governance model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workshop is </a:t>
            </a:r>
            <a:r>
              <a:rPr lang="en-US" dirty="0"/>
              <a:t>directly related to the theme and subtheme of IGF 2018, </a:t>
            </a:r>
            <a:r>
              <a:rPr lang="en-US" dirty="0" smtClean="0"/>
              <a:t>respectively.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workshop is highly relevant as the AI is </a:t>
            </a:r>
            <a:r>
              <a:rPr lang="en-US" dirty="0" smtClean="0"/>
              <a:t>seriously impacting the </a:t>
            </a:r>
            <a:r>
              <a:rPr lang="en-US" dirty="0"/>
              <a:t>Information Society.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workshop rightly explores the Developing </a:t>
            </a:r>
            <a:r>
              <a:rPr lang="en-US" dirty="0" smtClean="0"/>
              <a:t>Country perspective </a:t>
            </a:r>
            <a:r>
              <a:rPr lang="en-US" dirty="0"/>
              <a:t>of AI Governance.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19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Whether AI </a:t>
            </a:r>
            <a:r>
              <a:rPr lang="en-US" dirty="0"/>
              <a:t>is the future or leapfrog opportunity for the </a:t>
            </a:r>
            <a:r>
              <a:rPr lang="en-US" dirty="0" smtClean="0"/>
              <a:t>development or not.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best practices of use of AI and its governance in </a:t>
            </a:r>
            <a:r>
              <a:rPr lang="en-US" dirty="0" smtClean="0"/>
              <a:t>Developing Countries,</a:t>
            </a:r>
            <a:endParaRPr lang="en-US" dirty="0"/>
          </a:p>
          <a:p>
            <a:r>
              <a:rPr lang="en-US" dirty="0" smtClean="0"/>
              <a:t>Particular </a:t>
            </a:r>
            <a:r>
              <a:rPr lang="en-US" dirty="0"/>
              <a:t>cases/instances of use of AI for </a:t>
            </a:r>
            <a:r>
              <a:rPr lang="en-US" dirty="0" smtClean="0"/>
              <a:t>the Development </a:t>
            </a:r>
            <a:r>
              <a:rPr lang="en-US" dirty="0"/>
              <a:t>in </a:t>
            </a:r>
            <a:r>
              <a:rPr lang="en-US" dirty="0" smtClean="0"/>
              <a:t>Developing Countries,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are legal/ethical issues AI posed and need to be aware </a:t>
            </a:r>
            <a:r>
              <a:rPr lang="en-US" dirty="0" smtClean="0"/>
              <a:t>from Developing </a:t>
            </a:r>
            <a:r>
              <a:rPr lang="en-US" dirty="0"/>
              <a:t>Countries perspective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23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Ethical </a:t>
            </a:r>
            <a:r>
              <a:rPr lang="en-US" dirty="0"/>
              <a:t>programing: Can AI devices be programmed (and trusted) to make ethical decisions?</a:t>
            </a:r>
          </a:p>
          <a:p>
            <a:r>
              <a:rPr lang="en-US" dirty="0" smtClean="0"/>
              <a:t>Moral </a:t>
            </a:r>
            <a:r>
              <a:rPr lang="en-US" dirty="0"/>
              <a:t>decisions that were made on the spot, in particular in emergency situations</a:t>
            </a:r>
            <a:r>
              <a:rPr lang="en-US" dirty="0" smtClean="0"/>
              <a:t>, now </a:t>
            </a:r>
            <a:r>
              <a:rPr lang="en-US" dirty="0"/>
              <a:t>have to be pre-programmed and planned.</a:t>
            </a:r>
          </a:p>
          <a:p>
            <a:r>
              <a:rPr lang="en-US" dirty="0" smtClean="0"/>
              <a:t>Infringement </a:t>
            </a:r>
            <a:r>
              <a:rPr lang="en-US" dirty="0"/>
              <a:t>of privacy.</a:t>
            </a:r>
          </a:p>
          <a:p>
            <a:r>
              <a:rPr lang="en-US" dirty="0" smtClean="0"/>
              <a:t>Risk </a:t>
            </a:r>
            <a:r>
              <a:rPr lang="en-US" dirty="0"/>
              <a:t>of loss of control over AI devices.</a:t>
            </a:r>
          </a:p>
          <a:p>
            <a:r>
              <a:rPr lang="en-US" dirty="0" smtClean="0"/>
              <a:t>The </a:t>
            </a:r>
            <a:r>
              <a:rPr lang="en-US" dirty="0"/>
              <a:t>danger of embedded and amplified discriminations.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Legal, Ethical and Regulatory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a) Personal data</a:t>
            </a:r>
          </a:p>
          <a:p>
            <a:r>
              <a:rPr lang="en-US" dirty="0"/>
              <a:t>b) Notice and consent</a:t>
            </a:r>
          </a:p>
          <a:p>
            <a:r>
              <a:rPr lang="en-US" dirty="0"/>
              <a:t>c) Bias or fairness issues</a:t>
            </a:r>
          </a:p>
          <a:p>
            <a:r>
              <a:rPr lang="en-US" dirty="0"/>
              <a:t>d) Interpretation and transparency</a:t>
            </a:r>
          </a:p>
          <a:p>
            <a:r>
              <a:rPr lang="en-US" dirty="0"/>
              <a:t>e) Accountability and liability</a:t>
            </a:r>
          </a:p>
          <a:p>
            <a:r>
              <a:rPr lang="en-US" dirty="0"/>
              <a:t>f) Appropriate standards</a:t>
            </a:r>
          </a:p>
          <a:p>
            <a:r>
              <a:rPr lang="en-US" dirty="0"/>
              <a:t>g) Verification and validation</a:t>
            </a:r>
          </a:p>
          <a:p>
            <a:r>
              <a:rPr lang="en-US" dirty="0"/>
              <a:t>h) Security threats</a:t>
            </a:r>
          </a:p>
          <a:p>
            <a:r>
              <a:rPr lang="en-US" dirty="0" err="1"/>
              <a:t>i</a:t>
            </a:r>
            <a:r>
              <a:rPr lang="en-US" dirty="0"/>
              <a:t>) Market structure </a:t>
            </a:r>
            <a:r>
              <a:rPr lang="en-US" dirty="0" smtClean="0"/>
              <a:t>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711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Institutional framework </a:t>
            </a:r>
            <a:r>
              <a:rPr lang="en-US" sz="2800" dirty="0" smtClean="0"/>
              <a:t>&amp; cross</a:t>
            </a:r>
            <a:r>
              <a:rPr lang="en-US" sz="2800" dirty="0"/>
              <a:t>-</a:t>
            </a:r>
            <a:r>
              <a:rPr lang="en-US" sz="2800" dirty="0" err="1"/>
              <a:t>sectoral</a:t>
            </a:r>
            <a:r>
              <a:rPr lang="en-US" sz="2800" dirty="0"/>
              <a:t> and interdisciplinary approaches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dirty="0"/>
              <a:t>) Establishment of an oversight body</a:t>
            </a:r>
          </a:p>
          <a:p>
            <a:r>
              <a:rPr lang="en-US" dirty="0"/>
              <a:t>b) Sector-specific policy</a:t>
            </a:r>
          </a:p>
          <a:p>
            <a:r>
              <a:rPr lang="en-US" dirty="0"/>
              <a:t>c) Cross-</a:t>
            </a:r>
            <a:r>
              <a:rPr lang="en-US" dirty="0" err="1"/>
              <a:t>sectoral</a:t>
            </a:r>
            <a:r>
              <a:rPr lang="en-US" dirty="0"/>
              <a:t> policy</a:t>
            </a:r>
          </a:p>
          <a:p>
            <a:r>
              <a:rPr lang="en-US" dirty="0"/>
              <a:t>d) </a:t>
            </a:r>
            <a:r>
              <a:rPr lang="en-US" dirty="0" err="1"/>
              <a:t>Multistakeholder</a:t>
            </a:r>
            <a:r>
              <a:rPr lang="en-US" dirty="0"/>
              <a:t> governance generally</a:t>
            </a:r>
          </a:p>
          <a:p>
            <a:r>
              <a:rPr lang="en-US" dirty="0"/>
              <a:t>e) Data protection regulation</a:t>
            </a:r>
          </a:p>
          <a:p>
            <a:r>
              <a:rPr lang="en-US" dirty="0"/>
              <a:t>f) Exploratory regulatory approaches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6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Moderator Mr. </a:t>
            </a:r>
            <a:r>
              <a:rPr lang="en-US" sz="2400" dirty="0" err="1"/>
              <a:t>Babu</a:t>
            </a:r>
            <a:r>
              <a:rPr lang="en-US" sz="2400" dirty="0"/>
              <a:t> Ram </a:t>
            </a:r>
            <a:r>
              <a:rPr lang="en-US" sz="2400" dirty="0" err="1"/>
              <a:t>Aryal</a:t>
            </a:r>
            <a:r>
              <a:rPr lang="en-US" sz="2400" dirty="0"/>
              <a:t>, </a:t>
            </a:r>
            <a:endParaRPr lang="en-US" sz="2400" dirty="0" smtClean="0"/>
          </a:p>
          <a:p>
            <a:r>
              <a:rPr lang="en-US" sz="2400" dirty="0" smtClean="0"/>
              <a:t>Online Moderator: Amrita </a:t>
            </a:r>
            <a:r>
              <a:rPr lang="en-US" sz="2400" dirty="0" err="1" smtClean="0"/>
              <a:t>Choudhari</a:t>
            </a:r>
            <a:r>
              <a:rPr lang="en-US" sz="2400" dirty="0" smtClean="0"/>
              <a:t>/</a:t>
            </a:r>
            <a:r>
              <a:rPr lang="en-US" sz="2400" dirty="0" err="1" smtClean="0"/>
              <a:t>Priyatosh</a:t>
            </a:r>
            <a:r>
              <a:rPr lang="en-US" sz="2400" dirty="0" smtClean="0"/>
              <a:t> Jana</a:t>
            </a:r>
            <a:endParaRPr lang="en-US" sz="2400" dirty="0"/>
          </a:p>
          <a:p>
            <a:r>
              <a:rPr lang="en-US" sz="2400" dirty="0" err="1"/>
              <a:t>Nnenna</a:t>
            </a:r>
            <a:r>
              <a:rPr lang="en-US" sz="2400" dirty="0"/>
              <a:t> </a:t>
            </a:r>
            <a:r>
              <a:rPr lang="nl-NL" sz="2400" dirty="0" err="1" smtClean="0"/>
              <a:t>Nwakanma</a:t>
            </a:r>
            <a:r>
              <a:rPr lang="nl-NL" sz="2400" dirty="0" smtClean="0"/>
              <a:t> </a:t>
            </a:r>
            <a:r>
              <a:rPr lang="en-US" sz="2400" dirty="0" smtClean="0"/>
              <a:t>will </a:t>
            </a:r>
            <a:r>
              <a:rPr lang="en-US" sz="2400" dirty="0"/>
              <a:t>focus on the policy perspective of AI Governance and Developing Countries,</a:t>
            </a:r>
          </a:p>
          <a:p>
            <a:r>
              <a:rPr lang="en-US" sz="2400" dirty="0" smtClean="0"/>
              <a:t>Prof</a:t>
            </a:r>
            <a:r>
              <a:rPr lang="en-US" sz="2400" dirty="0"/>
              <a:t>. Dr. Liu </a:t>
            </a:r>
            <a:r>
              <a:rPr lang="en-US" sz="2400" dirty="0" smtClean="0"/>
              <a:t>Chuang will </a:t>
            </a:r>
            <a:r>
              <a:rPr lang="en-US" sz="2400" dirty="0"/>
              <a:t>present emergence of AI in China</a:t>
            </a:r>
            <a:r>
              <a:rPr lang="en-US" sz="2400" dirty="0" smtClean="0"/>
              <a:t>,</a:t>
            </a:r>
            <a:endParaRPr lang="en-US" dirty="0"/>
          </a:p>
          <a:p>
            <a:r>
              <a:rPr lang="en-US" sz="2400" dirty="0" smtClean="0"/>
              <a:t>Mr</a:t>
            </a:r>
            <a:r>
              <a:rPr lang="en-US" sz="2400" dirty="0"/>
              <a:t>. </a:t>
            </a:r>
            <a:r>
              <a:rPr lang="en-US" sz="2400" dirty="0" err="1"/>
              <a:t>Bikash</a:t>
            </a:r>
            <a:r>
              <a:rPr lang="en-US" sz="2400" dirty="0"/>
              <a:t> </a:t>
            </a:r>
            <a:r>
              <a:rPr lang="en-US" sz="2400" dirty="0" err="1" smtClean="0"/>
              <a:t>Gurung</a:t>
            </a:r>
            <a:r>
              <a:rPr lang="en-US" sz="2400" dirty="0" smtClean="0"/>
              <a:t> </a:t>
            </a:r>
            <a:r>
              <a:rPr lang="en-US" sz="2400" dirty="0"/>
              <a:t>will present both from youth perspective as </a:t>
            </a:r>
            <a:r>
              <a:rPr lang="en-US" sz="2400" dirty="0" smtClean="0"/>
              <a:t>well as </a:t>
            </a:r>
            <a:r>
              <a:rPr lang="en-US" sz="2400" dirty="0"/>
              <a:t>the entrepreneur's perspective of least developed </a:t>
            </a:r>
            <a:r>
              <a:rPr lang="en-US" sz="2400" dirty="0" smtClean="0"/>
              <a:t>countries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62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Floor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83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Babu</a:t>
            </a:r>
            <a:r>
              <a:rPr lang="en-US" dirty="0" smtClean="0"/>
              <a:t> </a:t>
            </a:r>
            <a:r>
              <a:rPr lang="en-US" dirty="0"/>
              <a:t>Ram </a:t>
            </a:r>
            <a:r>
              <a:rPr lang="en-US" dirty="0" err="1"/>
              <a:t>Aryal</a:t>
            </a:r>
            <a:r>
              <a:rPr lang="en-US" dirty="0"/>
              <a:t>, </a:t>
            </a:r>
          </a:p>
          <a:p>
            <a:r>
              <a:rPr lang="en-US" dirty="0"/>
              <a:t>Executive Director,  Forum for Digital Equality,  </a:t>
            </a:r>
          </a:p>
          <a:p>
            <a:r>
              <a:rPr lang="en-US" dirty="0"/>
              <a:t>Kathmandu, </a:t>
            </a:r>
            <a:r>
              <a:rPr lang="en-US" dirty="0" smtClean="0"/>
              <a:t>Nepal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baburam@thedeltalaw.com</a:t>
            </a:r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6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1735221"/>
          </a:xfrm>
        </p:spPr>
        <p:txBody>
          <a:bodyPr/>
          <a:lstStyle/>
          <a:p>
            <a:r>
              <a:rPr lang="en-US" dirty="0"/>
              <a:t>Presented at </a:t>
            </a:r>
            <a:r>
              <a:rPr lang="en-US" dirty="0" smtClean="0"/>
              <a:t>IGF Paris</a:t>
            </a:r>
          </a:p>
        </p:txBody>
      </p:sp>
    </p:spTree>
    <p:extLst>
      <p:ext uri="{BB962C8B-B14F-4D97-AF65-F5344CB8AC3E}">
        <p14:creationId xmlns:p14="http://schemas.microsoft.com/office/powerpoint/2010/main" val="2738877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IGF 2018 WS #231 AI: Ethical and Legal Challenges for Emerging Economies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IGF 2018 </a:t>
            </a:r>
            <a:r>
              <a:rPr lang="en-US" dirty="0"/>
              <a:t>WS #231 AI: Ethical and Legal Challenges for Emerging </a:t>
            </a:r>
            <a:r>
              <a:rPr lang="en-US" dirty="0" smtClean="0"/>
              <a:t>Economies</a:t>
            </a:r>
          </a:p>
          <a:p>
            <a:r>
              <a:rPr lang="en-US" dirty="0"/>
              <a:t>Organized By: Forum for Digital </a:t>
            </a:r>
            <a:r>
              <a:rPr lang="en-US" dirty="0" smtClean="0"/>
              <a:t>Equality (FDE), </a:t>
            </a:r>
            <a:r>
              <a:rPr lang="en-US" dirty="0"/>
              <a:t>Nepal</a:t>
            </a:r>
          </a:p>
          <a:p>
            <a:r>
              <a:rPr lang="en-US" dirty="0"/>
              <a:t>Co-organized by </a:t>
            </a:r>
            <a:r>
              <a:rPr lang="en-US" dirty="0" smtClean="0"/>
              <a:t>CCAOI, India</a:t>
            </a:r>
            <a:endParaRPr lang="en-US" dirty="0"/>
          </a:p>
          <a:p>
            <a:r>
              <a:rPr lang="en-US" dirty="0"/>
              <a:t>Onsite Moderator: </a:t>
            </a:r>
            <a:r>
              <a:rPr lang="en-US" dirty="0" err="1"/>
              <a:t>Babu</a:t>
            </a:r>
            <a:r>
              <a:rPr lang="en-US" dirty="0"/>
              <a:t> Ram </a:t>
            </a:r>
            <a:r>
              <a:rPr lang="en-US" dirty="0" err="1"/>
              <a:t>Aryal</a:t>
            </a:r>
            <a:r>
              <a:rPr lang="en-US" dirty="0"/>
              <a:t>, </a:t>
            </a:r>
            <a:r>
              <a:rPr lang="en-US" dirty="0" smtClean="0"/>
              <a:t>FDE</a:t>
            </a:r>
            <a:endParaRPr lang="en-US" dirty="0"/>
          </a:p>
          <a:p>
            <a:r>
              <a:rPr lang="en-US" dirty="0"/>
              <a:t>Online Moderator: Amrita </a:t>
            </a:r>
            <a:r>
              <a:rPr lang="en-US" dirty="0" err="1"/>
              <a:t>Choudhari</a:t>
            </a:r>
            <a:r>
              <a:rPr lang="en-US" dirty="0"/>
              <a:t>, CCOAI, </a:t>
            </a:r>
            <a:r>
              <a:rPr lang="en-US" dirty="0" smtClean="0"/>
              <a:t>India/</a:t>
            </a:r>
            <a:r>
              <a:rPr lang="en-US" dirty="0" err="1" smtClean="0"/>
              <a:t>Priyatosh</a:t>
            </a:r>
            <a:r>
              <a:rPr lang="en-US" dirty="0" smtClean="0"/>
              <a:t> Jana</a:t>
            </a:r>
            <a:endParaRPr lang="en-US" dirty="0"/>
          </a:p>
          <a:p>
            <a:r>
              <a:rPr lang="en-US" dirty="0"/>
              <a:t>Rapporteur: Forum for Digital Equality</a:t>
            </a:r>
          </a:p>
        </p:txBody>
      </p:sp>
    </p:spTree>
    <p:extLst>
      <p:ext uri="{BB962C8B-B14F-4D97-AF65-F5344CB8AC3E}">
        <p14:creationId xmlns:p14="http://schemas.microsoft.com/office/powerpoint/2010/main" val="671758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Speakers/Panelists: </a:t>
            </a:r>
          </a:p>
          <a:p>
            <a:pPr lvl="1"/>
            <a:r>
              <a:rPr lang="en-US" dirty="0" smtClean="0"/>
              <a:t>Prof</a:t>
            </a:r>
            <a:r>
              <a:rPr lang="en-US" dirty="0"/>
              <a:t>. Dr. Liu </a:t>
            </a:r>
            <a:r>
              <a:rPr lang="en-US" dirty="0" smtClean="0"/>
              <a:t>Chuang, </a:t>
            </a:r>
            <a:r>
              <a:rPr lang="en-US" dirty="0"/>
              <a:t>Institute of Geographical Sciences and Natural Resources Research, Chinese Academy of </a:t>
            </a:r>
            <a:r>
              <a:rPr lang="en-US" dirty="0" smtClean="0"/>
              <a:t>Sciences, China</a:t>
            </a:r>
          </a:p>
          <a:p>
            <a:pPr lvl="1"/>
            <a:r>
              <a:rPr lang="nl-NL" dirty="0" err="1" smtClean="0"/>
              <a:t>Nnenna</a:t>
            </a:r>
            <a:r>
              <a:rPr lang="nl-NL" dirty="0" smtClean="0"/>
              <a:t> </a:t>
            </a:r>
            <a:r>
              <a:rPr lang="nl-NL" dirty="0" err="1" smtClean="0"/>
              <a:t>Nwakanma</a:t>
            </a:r>
            <a:r>
              <a:rPr lang="nl-NL" dirty="0" smtClean="0"/>
              <a:t>, Policy Director, </a:t>
            </a:r>
            <a:r>
              <a:rPr lang="nl-NL" dirty="0" err="1" smtClean="0"/>
              <a:t>joined</a:t>
            </a:r>
            <a:r>
              <a:rPr lang="nl-NL" dirty="0" smtClean="0"/>
              <a:t> in absence of </a:t>
            </a:r>
            <a:r>
              <a:rPr lang="en-US" dirty="0" smtClean="0"/>
              <a:t>Dr</a:t>
            </a:r>
            <a:r>
              <a:rPr lang="en-US" dirty="0"/>
              <a:t>. </a:t>
            </a:r>
            <a:r>
              <a:rPr lang="en-US" dirty="0" err="1"/>
              <a:t>Dhanraj</a:t>
            </a:r>
            <a:r>
              <a:rPr lang="en-US" dirty="0"/>
              <a:t> Thakur, (Jamaica/Web Foundation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err="1" smtClean="0"/>
              <a:t>Bikash</a:t>
            </a:r>
            <a:r>
              <a:rPr lang="en-US" dirty="0" smtClean="0"/>
              <a:t> </a:t>
            </a:r>
            <a:r>
              <a:rPr lang="en-US" dirty="0" err="1"/>
              <a:t>Gurung</a:t>
            </a:r>
            <a:r>
              <a:rPr lang="en-US" dirty="0"/>
              <a:t>, </a:t>
            </a:r>
            <a:r>
              <a:rPr lang="en-US" dirty="0" smtClean="0"/>
              <a:t>Nepal (President, Robotics Association of Nepal/Nepal)/Last Minute Cancel/Remotely Joining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r>
              <a:rPr lang="en-US" dirty="0">
                <a:solidFill>
                  <a:srgbClr val="FF0000"/>
                </a:solidFill>
              </a:rPr>
              <a:t>Dinesh </a:t>
            </a:r>
            <a:r>
              <a:rPr lang="en-US" dirty="0" err="1">
                <a:solidFill>
                  <a:srgbClr val="FF0000"/>
                </a:solidFill>
              </a:rPr>
              <a:t>Kaushal</a:t>
            </a:r>
            <a:r>
              <a:rPr lang="en-US" dirty="0">
                <a:solidFill>
                  <a:srgbClr val="FF0000"/>
                </a:solidFill>
              </a:rPr>
              <a:t>, Specialist, Sapient, India/Last Minute </a:t>
            </a:r>
            <a:r>
              <a:rPr lang="en-US" dirty="0" smtClean="0">
                <a:solidFill>
                  <a:srgbClr val="FF0000"/>
                </a:solidFill>
              </a:rPr>
              <a:t>Cancel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Prof. Dr. </a:t>
            </a:r>
            <a:r>
              <a:rPr lang="en-US" dirty="0" err="1">
                <a:solidFill>
                  <a:srgbClr val="FF0000"/>
                </a:solidFill>
              </a:rPr>
              <a:t>Nii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Quaynor</a:t>
            </a:r>
            <a:r>
              <a:rPr lang="en-US" dirty="0">
                <a:solidFill>
                  <a:srgbClr val="FF0000"/>
                </a:solidFill>
              </a:rPr>
              <a:t> (Chairman of GDC and a Professor of Computer Science at University of Cape-Coast, Ghana)/Canceled last minute. </a:t>
            </a:r>
          </a:p>
          <a:p>
            <a:r>
              <a:rPr lang="en-US" dirty="0" smtClean="0"/>
              <a:t>Moderators</a:t>
            </a:r>
          </a:p>
          <a:p>
            <a:pPr lvl="1"/>
            <a:r>
              <a:rPr lang="en-US" dirty="0" smtClean="0"/>
              <a:t>On Site: </a:t>
            </a:r>
            <a:r>
              <a:rPr lang="en-US" dirty="0" err="1" smtClean="0"/>
              <a:t>Babu</a:t>
            </a:r>
            <a:r>
              <a:rPr lang="en-US" dirty="0" smtClean="0"/>
              <a:t> </a:t>
            </a:r>
            <a:r>
              <a:rPr lang="en-US" dirty="0"/>
              <a:t>Ram </a:t>
            </a:r>
            <a:r>
              <a:rPr lang="en-US" dirty="0" err="1" smtClean="0"/>
              <a:t>Aryal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Online: Amrita </a:t>
            </a:r>
            <a:r>
              <a:rPr lang="en-US" dirty="0" err="1" smtClean="0"/>
              <a:t>Choudhary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8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Sophia in 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Sophia</a:t>
            </a:r>
            <a:r>
              <a:rPr lang="en-US" dirty="0"/>
              <a:t>, </a:t>
            </a:r>
            <a:r>
              <a:rPr lang="en-US" dirty="0" smtClean="0"/>
              <a:t>developed </a:t>
            </a:r>
            <a:r>
              <a:rPr lang="en-US" dirty="0"/>
              <a:t>by a </a:t>
            </a:r>
            <a:r>
              <a:rPr lang="en-US" dirty="0" smtClean="0"/>
              <a:t>Hong Kong based Company addressed </a:t>
            </a:r>
            <a:r>
              <a:rPr lang="en-US" dirty="0"/>
              <a:t>a conference on the theme ‘Public Services </a:t>
            </a:r>
            <a:r>
              <a:rPr lang="en-US" dirty="0" smtClean="0"/>
              <a:t>and Development</a:t>
            </a:r>
            <a:r>
              <a:rPr lang="en-US" dirty="0"/>
              <a:t>’ organized by the </a:t>
            </a:r>
            <a:r>
              <a:rPr lang="en-US" dirty="0" smtClean="0"/>
              <a:t>UNDP in Nepal </a:t>
            </a:r>
            <a:r>
              <a:rPr lang="en-US" dirty="0"/>
              <a:t>on 21st March </a:t>
            </a:r>
            <a:r>
              <a:rPr lang="en-US" dirty="0" smtClean="0"/>
              <a:t>2018.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://www.youtube.com/watch?v=yxeQpzufkTE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 smtClean="0"/>
              <a:t>(A short </a:t>
            </a:r>
            <a:r>
              <a:rPr lang="en-US" dirty="0" err="1"/>
              <a:t>Y</a:t>
            </a:r>
            <a:r>
              <a:rPr lang="en-US" dirty="0" err="1" smtClean="0"/>
              <a:t>outube</a:t>
            </a:r>
            <a:r>
              <a:rPr lang="en-US" dirty="0" smtClean="0"/>
              <a:t> video will be played, based on availability of time)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19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AI: meaning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AI is the simulation of human intelligence processes by machines, especially</a:t>
            </a:r>
            <a:br>
              <a:rPr lang="en-US" dirty="0"/>
            </a:br>
            <a:r>
              <a:rPr lang="en-US" dirty="0"/>
              <a:t>computer systems.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processes include learning (the acquisition of</a:t>
            </a:r>
            <a:br>
              <a:rPr lang="en-US" dirty="0"/>
            </a:br>
            <a:r>
              <a:rPr lang="en-US" dirty="0"/>
              <a:t>information and rules for using the information), reasoning (using the rules</a:t>
            </a:r>
            <a:br>
              <a:rPr lang="en-US" dirty="0"/>
            </a:br>
            <a:r>
              <a:rPr lang="en-US" dirty="0"/>
              <a:t>to reach approximate or definite conclusions), and self-correction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Artificial </a:t>
            </a:r>
            <a:r>
              <a:rPr lang="en-US" dirty="0"/>
              <a:t>intelligence is intelligence demonstrated by machines, in contrast</a:t>
            </a:r>
            <a:br>
              <a:rPr lang="en-US" dirty="0"/>
            </a:br>
            <a:r>
              <a:rPr lang="en-US" dirty="0"/>
              <a:t>to the Natural Intelligence (NI) displayed by humans and other animals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7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AI: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According </a:t>
            </a:r>
            <a:r>
              <a:rPr lang="en-US" dirty="0"/>
              <a:t>to McKinsey, corporations invested between $20-$30 billion </a:t>
            </a:r>
            <a:r>
              <a:rPr lang="en-US" dirty="0" smtClean="0"/>
              <a:t>globally in 2016. </a:t>
            </a:r>
          </a:p>
          <a:p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://www.unescap.org/sites/default/files/</a:t>
            </a:r>
            <a:r>
              <a:rPr lang="en-US" u="sng" dirty="0" smtClean="0">
                <a:hlinkClick r:id="rId2"/>
              </a:rPr>
              <a:t>ESCAP_Artificial_Intelligence.pdf</a:t>
            </a:r>
            <a:endParaRPr lang="en-US" dirty="0" smtClean="0"/>
          </a:p>
          <a:p>
            <a:r>
              <a:rPr lang="en-US" dirty="0" smtClean="0"/>
              <a:t>Globally</a:t>
            </a:r>
            <a:r>
              <a:rPr lang="en-US" dirty="0"/>
              <a:t>, revenue generated from the direct and indirect application of </a:t>
            </a:r>
            <a:r>
              <a:rPr lang="en-US" dirty="0" smtClean="0"/>
              <a:t>AI software </a:t>
            </a:r>
            <a:r>
              <a:rPr lang="en-US" dirty="0"/>
              <a:t>will grow from $1.4 billion in 2016 to nearly $60 billion by 2025</a:t>
            </a:r>
            <a:r>
              <a:rPr lang="en-US" dirty="0" smtClean="0"/>
              <a:t>, as </a:t>
            </a:r>
            <a:r>
              <a:rPr lang="en-US" dirty="0"/>
              <a:t>estimated by </a:t>
            </a:r>
            <a:r>
              <a:rPr lang="en-US" dirty="0" err="1"/>
              <a:t>Tractica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International Data Corporation (IDC) estimates</a:t>
            </a:r>
            <a:br>
              <a:rPr lang="en-US" dirty="0"/>
            </a:br>
            <a:r>
              <a:rPr lang="en-US" dirty="0"/>
              <a:t>that the adoption of cognitive systems and AI across a broad range </a:t>
            </a:r>
            <a:r>
              <a:rPr lang="en-US" dirty="0" smtClean="0"/>
              <a:t>of industries </a:t>
            </a:r>
            <a:r>
              <a:rPr lang="en-US" dirty="0"/>
              <a:t>will drive worldwide revenues to more than $47 billion in 2020.</a:t>
            </a:r>
            <a:br>
              <a:rPr lang="en-US" dirty="0"/>
            </a:br>
            <a:r>
              <a:rPr lang="en-US" dirty="0" smtClean="0"/>
              <a:t>`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6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 </a:t>
            </a:r>
            <a:r>
              <a:rPr lang="en-US" dirty="0"/>
              <a:t>may challenge social norms and laws </a:t>
            </a:r>
            <a:r>
              <a:rPr lang="en-US" dirty="0" smtClean="0"/>
              <a:t>in following area: </a:t>
            </a:r>
            <a:endParaRPr lang="en-US" dirty="0"/>
          </a:p>
          <a:p>
            <a:pPr lvl="1"/>
            <a:r>
              <a:rPr lang="en-US" dirty="0"/>
              <a:t>It may cause institutional conflicts within the legal framework in terms of civil </a:t>
            </a:r>
            <a:r>
              <a:rPr lang="en-US" dirty="0" smtClean="0"/>
              <a:t>subjects, </a:t>
            </a:r>
            <a:r>
              <a:rPr lang="en-US" dirty="0"/>
              <a:t>obligations, intellectual property and road safety, </a:t>
            </a:r>
          </a:p>
          <a:p>
            <a:pPr lvl="1"/>
            <a:r>
              <a:rPr lang="en-US" dirty="0"/>
              <a:t>This might have a negative impact on economic security, and social management and stability.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150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Does this worsening unemployment, Increasing concentration of wealth and Bias baked</a:t>
            </a:r>
            <a:br>
              <a:rPr lang="en-US" dirty="0"/>
            </a:br>
            <a:r>
              <a:rPr lang="en-US" dirty="0"/>
              <a:t>into algorithms 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Who is AI/Robotics-Man</a:t>
            </a:r>
            <a:r>
              <a:rPr lang="en-US" dirty="0"/>
              <a:t>, Machine or Machine Man </a:t>
            </a:r>
            <a:r>
              <a:rPr lang="en-US" dirty="0" smtClean="0"/>
              <a:t>?</a:t>
            </a:r>
            <a:r>
              <a:rPr lang="en-US" dirty="0"/>
              <a:t> </a:t>
            </a:r>
            <a:r>
              <a:rPr lang="en-US" dirty="0" smtClean="0"/>
              <a:t>[EU has made law of electronic person]</a:t>
            </a:r>
          </a:p>
          <a:p>
            <a:r>
              <a:rPr lang="en-US" dirty="0" smtClean="0"/>
              <a:t>Does </a:t>
            </a:r>
            <a:r>
              <a:rPr lang="en-US" dirty="0"/>
              <a:t>AI </a:t>
            </a:r>
            <a:r>
              <a:rPr lang="en-US" dirty="0" smtClean="0"/>
              <a:t>will </a:t>
            </a:r>
            <a:r>
              <a:rPr lang="en-US" dirty="0"/>
              <a:t>have the same legal rights, obligations and liability as a human being even after being </a:t>
            </a:r>
            <a:r>
              <a:rPr lang="en-US" dirty="0" smtClean="0"/>
              <a:t>legally considered </a:t>
            </a:r>
            <a:r>
              <a:rPr lang="en-US" dirty="0"/>
              <a:t>a civil </a:t>
            </a:r>
            <a:r>
              <a:rPr lang="en-US" dirty="0" smtClean="0"/>
              <a:t>subject? </a:t>
            </a:r>
          </a:p>
          <a:p>
            <a:r>
              <a:rPr lang="en-US" dirty="0" smtClean="0"/>
              <a:t>Will </a:t>
            </a:r>
            <a:r>
              <a:rPr lang="en-US" dirty="0"/>
              <a:t>the AI "machine" bear the full legal responsibility</a:t>
            </a:r>
            <a:br>
              <a:rPr lang="en-US" dirty="0"/>
            </a:br>
            <a:r>
              <a:rPr lang="en-US" dirty="0"/>
              <a:t>alone? Or will its designer, developer, owner or user be held responsible for</a:t>
            </a:r>
            <a:br>
              <a:rPr lang="en-US" dirty="0"/>
            </a:br>
            <a:r>
              <a:rPr lang="en-US" dirty="0"/>
              <a:t>the physical injury or property loss? </a:t>
            </a:r>
            <a:endParaRPr lang="en-US" dirty="0" smtClean="0"/>
          </a:p>
          <a:p>
            <a:r>
              <a:rPr lang="en-US" dirty="0" smtClean="0"/>
              <a:t>Will </a:t>
            </a:r>
            <a:r>
              <a:rPr lang="en-US" dirty="0"/>
              <a:t>the copyright law protect </a:t>
            </a:r>
            <a:r>
              <a:rPr lang="en-US" dirty="0" smtClean="0"/>
              <a:t>such products produced by AI, </a:t>
            </a:r>
            <a:r>
              <a:rPr lang="en-US" dirty="0"/>
              <a:t>and if yes, who will own the copyright? What will be the </a:t>
            </a:r>
            <a:r>
              <a:rPr lang="en-US" dirty="0" smtClean="0"/>
              <a:t>duration of </a:t>
            </a:r>
            <a:r>
              <a:rPr lang="en-US" dirty="0"/>
              <a:t>such patent protection? How will the humanoid robot exercise its rights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73488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745</TotalTime>
  <Words>802</Words>
  <Application>Microsoft Macintosh PowerPoint</Application>
  <PresentationFormat>On-screen Show (4:3)</PresentationFormat>
  <Paragraphs>92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AI: Ethical and Legal Challenges for Emerging Economies</vt:lpstr>
      <vt:lpstr>PowerPoint Presentation</vt:lpstr>
      <vt:lpstr>IGF 2018 WS #231 AI: Ethical and Legal Challenges for Emerging Economies </vt:lpstr>
      <vt:lpstr>Team</vt:lpstr>
      <vt:lpstr>Sophia in Nepal</vt:lpstr>
      <vt:lpstr>AI: meaning</vt:lpstr>
      <vt:lpstr>AI: Potential</vt:lpstr>
      <vt:lpstr>Challenge </vt:lpstr>
      <vt:lpstr>Challenge…</vt:lpstr>
      <vt:lpstr>Relevancy</vt:lpstr>
      <vt:lpstr>Discussion issues</vt:lpstr>
      <vt:lpstr>PowerPoint Presentation</vt:lpstr>
      <vt:lpstr>Some Legal, Ethical and Regulatory Issues</vt:lpstr>
      <vt:lpstr>Institutional framework &amp; cross-sectoral and interdisciplinary approaches </vt:lpstr>
      <vt:lpstr>Interventions</vt:lpstr>
      <vt:lpstr>Discussion </vt:lpstr>
      <vt:lpstr>Thank you.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AI: Ethical and Legal Challenges for Emerging Economies</dc:title>
  <dc:creator>DELTA</dc:creator>
  <cp:lastModifiedBy>DELTA</cp:lastModifiedBy>
  <cp:revision>43</cp:revision>
  <dcterms:created xsi:type="dcterms:W3CDTF">2018-06-29T17:21:16Z</dcterms:created>
  <dcterms:modified xsi:type="dcterms:W3CDTF">2018-11-14T07:51:49Z</dcterms:modified>
</cp:coreProperties>
</file>